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404" r:id="rId3"/>
    <p:sldId id="407" r:id="rId4"/>
    <p:sldId id="406" r:id="rId5"/>
    <p:sldId id="294" r:id="rId6"/>
    <p:sldId id="368" r:id="rId7"/>
    <p:sldId id="396" r:id="rId8"/>
    <p:sldId id="32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erstenberg, Gary" initials="FG" lastIdx="0" clrIdx="0">
    <p:extLst>
      <p:ext uri="{19B8F6BF-5375-455C-9EA6-DF929625EA0E}">
        <p15:presenceInfo xmlns:p15="http://schemas.microsoft.com/office/powerpoint/2012/main" userId="S-1-5-21-2831331693-3084120598-819134616-5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ED1"/>
    <a:srgbClr val="8BCED1"/>
    <a:srgbClr val="94D1D4"/>
    <a:srgbClr val="70C2C6"/>
    <a:srgbClr val="52B5BA"/>
    <a:srgbClr val="43A2A7"/>
    <a:srgbClr val="38888C"/>
    <a:srgbClr val="466266"/>
    <a:srgbClr val="4F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93" autoAdjust="0"/>
  </p:normalViewPr>
  <p:slideViewPr>
    <p:cSldViewPr snapToGrid="0">
      <p:cViewPr varScale="1">
        <p:scale>
          <a:sx n="92" d="100"/>
          <a:sy n="92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E944-F39E-477B-B0D5-8A95B19528B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E16C8-2A3F-4DBB-977C-9CE9BC52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16C8-2A3F-4DBB-977C-9CE9BC52C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CD93-5B06-4FDB-8133-0B43FF2E2B1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1203-9BC8-431B-8FEB-7B8C09FB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Newington</a:t>
            </a:r>
            <a:br>
              <a:rPr lang="en-US" dirty="0"/>
            </a:br>
            <a:r>
              <a:rPr lang="en-US" dirty="0"/>
              <a:t>Town Council</a:t>
            </a:r>
            <a:br>
              <a:rPr lang="en-US" dirty="0"/>
            </a:br>
            <a:r>
              <a:rPr lang="en-US" dirty="0"/>
              <a:t>13 October 2002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CONNECTIVITY GRANT PROGRAM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Main Street Sidewalk Connectivity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679"/>
            <a:ext cx="3230880" cy="3283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0"/>
            <a:ext cx="3230880" cy="3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Connectivity Grant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Connecticut Department of Transportation (CDOT)</a:t>
            </a:r>
          </a:p>
          <a:p>
            <a:r>
              <a:rPr lang="en-US" dirty="0"/>
              <a:t>Competitive application processes (169 Towns)</a:t>
            </a:r>
          </a:p>
          <a:p>
            <a:r>
              <a:rPr lang="en-US" dirty="0"/>
              <a:t>Small scale improvements</a:t>
            </a:r>
          </a:p>
          <a:p>
            <a:r>
              <a:rPr lang="en-US" dirty="0"/>
              <a:t>$125k to $600k per town</a:t>
            </a:r>
          </a:p>
          <a:p>
            <a:r>
              <a:rPr lang="en-US" dirty="0"/>
              <a:t>Improve pedestrian and bicycle safety and accessibility</a:t>
            </a:r>
          </a:p>
          <a:p>
            <a:r>
              <a:rPr lang="en-US" dirty="0" smtClean="0"/>
              <a:t>Includes construction </a:t>
            </a:r>
            <a:r>
              <a:rPr lang="en-US" dirty="0"/>
              <a:t>activities only</a:t>
            </a:r>
          </a:p>
          <a:p>
            <a:r>
              <a:rPr lang="en-US" dirty="0" smtClean="0"/>
              <a:t>Excludes </a:t>
            </a:r>
            <a:r>
              <a:rPr lang="en-US" dirty="0"/>
              <a:t>engineering/design costs</a:t>
            </a:r>
          </a:p>
        </p:txBody>
      </p:sp>
    </p:spTree>
    <p:extLst>
      <p:ext uri="{BB962C8B-B14F-4D97-AF65-F5344CB8AC3E}">
        <p14:creationId xmlns:p14="http://schemas.microsoft.com/office/powerpoint/2010/main" val="823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Grant </a:t>
            </a:r>
            <a:r>
              <a:rPr lang="en-US" dirty="0"/>
              <a:t>Solicitation Announced </a:t>
            </a:r>
            <a:r>
              <a:rPr lang="en-US"/>
              <a:t>– </a:t>
            </a:r>
            <a:r>
              <a:rPr lang="en-US" smtClean="0"/>
              <a:t>28 </a:t>
            </a:r>
            <a:r>
              <a:rPr lang="en-US" dirty="0"/>
              <a:t>AUG 2020</a:t>
            </a:r>
          </a:p>
          <a:p>
            <a:pPr marL="0" lvl="0" indent="0">
              <a:buNone/>
            </a:pPr>
            <a:r>
              <a:rPr lang="en-US" dirty="0"/>
              <a:t>Public Works Meeting – 9 SEPT 2020</a:t>
            </a:r>
          </a:p>
          <a:p>
            <a:r>
              <a:rPr lang="en-US" dirty="0"/>
              <a:t>Assessed need &amp; identified projects</a:t>
            </a:r>
          </a:p>
          <a:p>
            <a:r>
              <a:rPr lang="en-US" dirty="0"/>
              <a:t>Matched project to grant objectives</a:t>
            </a:r>
          </a:p>
          <a:p>
            <a:r>
              <a:rPr lang="en-US" dirty="0"/>
              <a:t>Prepared preliminary design, cost estimate, and schedule</a:t>
            </a:r>
          </a:p>
          <a:p>
            <a:r>
              <a:rPr lang="en-US" dirty="0"/>
              <a:t>Prepared public outreach presentation</a:t>
            </a:r>
          </a:p>
          <a:p>
            <a:r>
              <a:rPr lang="en-US" dirty="0"/>
              <a:t>Prepared draft grant application</a:t>
            </a:r>
          </a:p>
          <a:p>
            <a:pPr marL="0" lvl="0" indent="0">
              <a:buNone/>
            </a:pPr>
            <a:r>
              <a:rPr lang="en-US" dirty="0"/>
              <a:t>Public Outreach – 6 OCT 2020</a:t>
            </a:r>
          </a:p>
          <a:p>
            <a:pPr marL="0" lvl="0" indent="0">
              <a:buNone/>
            </a:pPr>
            <a:r>
              <a:rPr lang="en-US" dirty="0"/>
              <a:t>Town Council Meeting – 13 OCT 2020</a:t>
            </a:r>
          </a:p>
          <a:p>
            <a:pPr marL="0" lvl="0" indent="0">
              <a:buNone/>
            </a:pPr>
            <a:r>
              <a:rPr lang="en-US" dirty="0"/>
              <a:t>Application Due – 16 OCT 2020</a:t>
            </a:r>
          </a:p>
        </p:txBody>
      </p:sp>
    </p:spTree>
    <p:extLst>
      <p:ext uri="{BB962C8B-B14F-4D97-AF65-F5344CB8AC3E}">
        <p14:creationId xmlns:p14="http://schemas.microsoft.com/office/powerpoint/2010/main" val="4573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365125"/>
            <a:ext cx="11921836" cy="1325563"/>
          </a:xfrm>
        </p:spPr>
        <p:txBody>
          <a:bodyPr/>
          <a:lstStyle/>
          <a:p>
            <a:r>
              <a:rPr lang="en-US" dirty="0"/>
              <a:t>Project Origin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33211"/>
              </p:ext>
            </p:extLst>
          </p:nvPr>
        </p:nvGraphicFramePr>
        <p:xfrm>
          <a:off x="6878782" y="-18757"/>
          <a:ext cx="5313218" cy="687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8782" y="-18757"/>
                        <a:ext cx="5313218" cy="687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71319"/>
              </p:ext>
            </p:extLst>
          </p:nvPr>
        </p:nvGraphicFramePr>
        <p:xfrm>
          <a:off x="0" y="1542577"/>
          <a:ext cx="6878782" cy="531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Acrobat Document" r:id="rId5" imgW="7543732" imgH="5829300" progId="AcroExch.Document.DC">
                  <p:embed/>
                </p:oleObj>
              </mc:Choice>
              <mc:Fallback>
                <p:oleObj name="Acrobat Document" r:id="rId5" imgW="75437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542577"/>
                        <a:ext cx="6878782" cy="531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0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00" y="0"/>
            <a:ext cx="10538052" cy="684622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748287" y="5834417"/>
            <a:ext cx="102295" cy="348174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031" y="384790"/>
            <a:ext cx="4251569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Project Corridor</a:t>
            </a:r>
          </a:p>
        </p:txBody>
      </p:sp>
    </p:spTree>
    <p:extLst>
      <p:ext uri="{BB962C8B-B14F-4D97-AF65-F5344CB8AC3E}">
        <p14:creationId xmlns:p14="http://schemas.microsoft.com/office/powerpoint/2010/main" val="713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620500" cy="1325563"/>
          </a:xfrm>
        </p:spPr>
        <p:txBody>
          <a:bodyPr/>
          <a:lstStyle/>
          <a:p>
            <a:r>
              <a:rPr lang="en-US" dirty="0"/>
              <a:t>POCD – Pedestrian Plan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Extend sidewalks</a:t>
            </a:r>
          </a:p>
          <a:p>
            <a:r>
              <a:rPr lang="en-US" dirty="0"/>
              <a:t>Close sidewalk gaps</a:t>
            </a:r>
          </a:p>
          <a:p>
            <a:r>
              <a:rPr lang="en-US" dirty="0"/>
              <a:t>High priority sidewalk (red)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85" y="0"/>
            <a:ext cx="5908215" cy="68580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799609" y="4867708"/>
            <a:ext cx="2296391" cy="342900"/>
          </a:xfrm>
          <a:prstGeom prst="wedgeRectCallout">
            <a:avLst>
              <a:gd name="adj1" fmla="val 173738"/>
              <a:gd name="adj2" fmla="val -11641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TON Project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987394" y="5891645"/>
            <a:ext cx="2296391" cy="392041"/>
          </a:xfrm>
          <a:prstGeom prst="wedgeRectCallout">
            <a:avLst>
              <a:gd name="adj1" fmla="val 169212"/>
              <a:gd name="adj2" fmla="val 250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CDOT Project 007-250</a:t>
            </a:r>
          </a:p>
        </p:txBody>
      </p:sp>
    </p:spTree>
    <p:extLst>
      <p:ext uri="{BB962C8B-B14F-4D97-AF65-F5344CB8AC3E}">
        <p14:creationId xmlns:p14="http://schemas.microsoft.com/office/powerpoint/2010/main" val="6200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9871"/>
              </p:ext>
            </p:extLst>
          </p:nvPr>
        </p:nvGraphicFramePr>
        <p:xfrm>
          <a:off x="2451735" y="365125"/>
          <a:ext cx="9740265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3" imgW="24688800" imgH="16459200" progId="AcroExch.Document.DC">
                  <p:embed/>
                </p:oleObj>
              </mc:Choice>
              <mc:Fallback>
                <p:oleObj name="Acrobat Document" r:id="rId3" imgW="24688800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1735" y="365125"/>
                        <a:ext cx="9740265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Preliminary</a:t>
            </a:r>
            <a:br>
              <a:rPr lang="en-US" dirty="0"/>
            </a:br>
            <a:r>
              <a:rPr lang="en-US" dirty="0"/>
              <a:t>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Clearing</a:t>
            </a:r>
          </a:p>
          <a:p>
            <a:pPr lvl="0"/>
            <a:r>
              <a:rPr lang="en-US" dirty="0"/>
              <a:t>Sidewalk</a:t>
            </a:r>
          </a:p>
          <a:p>
            <a:pPr lvl="0"/>
            <a:r>
              <a:rPr lang="en-US" dirty="0"/>
              <a:t>Landscape </a:t>
            </a:r>
          </a:p>
        </p:txBody>
      </p:sp>
    </p:spTree>
    <p:extLst>
      <p:ext uri="{BB962C8B-B14F-4D97-AF65-F5344CB8AC3E}">
        <p14:creationId xmlns:p14="http://schemas.microsoft.com/office/powerpoint/2010/main" val="4016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54" y="203716"/>
            <a:ext cx="7112029" cy="665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3865" cy="4351338"/>
          </a:xfrm>
        </p:spPr>
        <p:txBody>
          <a:bodyPr>
            <a:normAutofit/>
          </a:bodyPr>
          <a:lstStyle/>
          <a:p>
            <a:r>
              <a:rPr lang="en-US" b="1" dirty="0"/>
              <a:t>$525,000 = Total Cost</a:t>
            </a:r>
          </a:p>
          <a:p>
            <a:r>
              <a:rPr lang="en-US" dirty="0" smtClean="0"/>
              <a:t>36 </a:t>
            </a:r>
            <a:r>
              <a:rPr lang="en-US" dirty="0"/>
              <a:t>Major Items = $365k</a:t>
            </a:r>
          </a:p>
          <a:p>
            <a:r>
              <a:rPr lang="en-US" dirty="0"/>
              <a:t>Minor Item Allowance = $70k</a:t>
            </a:r>
          </a:p>
          <a:p>
            <a:r>
              <a:rPr lang="en-US" dirty="0"/>
              <a:t>Contingency = $45k</a:t>
            </a:r>
          </a:p>
          <a:p>
            <a:r>
              <a:rPr lang="en-US" dirty="0"/>
              <a:t>Incidentals = $45k</a:t>
            </a:r>
          </a:p>
          <a:p>
            <a:r>
              <a:rPr lang="en-US" dirty="0"/>
              <a:t>Inflation = $0k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ACAAD2-5A9C-4558-89D8-BBE1788D84A6}"/>
              </a:ext>
            </a:extLst>
          </p:cNvPr>
          <p:cNvSpPr/>
          <p:nvPr/>
        </p:nvSpPr>
        <p:spPr>
          <a:xfrm>
            <a:off x="8102662" y="1589809"/>
            <a:ext cx="914400" cy="458715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27917</TotalTime>
  <Words>175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Newington Town Council 13 October 2002</vt:lpstr>
      <vt:lpstr>Community Connectivity Grant Summary</vt:lpstr>
      <vt:lpstr>Grant Application Timeline</vt:lpstr>
      <vt:lpstr>Project Origin</vt:lpstr>
      <vt:lpstr>Project Corridor</vt:lpstr>
      <vt:lpstr>POCD – Pedestrian Plan</vt:lpstr>
      <vt:lpstr> Preliminary Design</vt:lpstr>
      <vt:lpstr>Cost Estimate</vt:lpstr>
    </vt:vector>
  </TitlesOfParts>
  <Company>Town of Newington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MEETING</dc:title>
  <dc:creator>Fuerstenberg, Gary</dc:creator>
  <cp:lastModifiedBy>Fuerstenberg, Gary</cp:lastModifiedBy>
  <cp:revision>370</cp:revision>
  <cp:lastPrinted>2019-07-29T23:05:48Z</cp:lastPrinted>
  <dcterms:created xsi:type="dcterms:W3CDTF">2019-01-08T20:39:37Z</dcterms:created>
  <dcterms:modified xsi:type="dcterms:W3CDTF">2020-10-09T17:01:09Z</dcterms:modified>
</cp:coreProperties>
</file>